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30279975" cy="42808525"/>
  <p:notesSz cx="6669088" cy="9928225"/>
  <p:defaultTextStyle>
    <a:defPPr>
      <a:defRPr lang="zh-CN"/>
    </a:defPPr>
    <a:lvl1pPr marL="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1pPr>
    <a:lvl2pPr marL="106870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2pPr>
    <a:lvl3pPr marL="213741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3pPr>
    <a:lvl4pPr marL="320611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4pPr>
    <a:lvl5pPr marL="427482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5pPr>
    <a:lvl6pPr marL="534352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6pPr>
    <a:lvl7pPr marL="641223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7pPr>
    <a:lvl8pPr marL="7480935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8pPr>
    <a:lvl9pPr marL="8549640" algn="l" defTabSz="2137410" rtl="0" eaLnBrk="1" latinLnBrk="0" hangingPunct="1">
      <a:defRPr sz="4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8F8"/>
    <a:srgbClr val="E6D6F2"/>
    <a:srgbClr val="D1B3E7"/>
    <a:srgbClr val="EADCF4"/>
    <a:srgbClr val="CFAFE7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99" autoAdjust="0"/>
    <p:restoredTop sz="94660"/>
  </p:normalViewPr>
  <p:slideViewPr>
    <p:cSldViewPr>
      <p:cViewPr>
        <p:scale>
          <a:sx n="33" d="100"/>
          <a:sy n="33" d="100"/>
        </p:scale>
        <p:origin x="-1800" y="774"/>
      </p:cViewPr>
      <p:guideLst>
        <p:guide orient="horz" pos="13486"/>
        <p:guide pos="95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70999" y="13298397"/>
            <a:ext cx="25737979" cy="917608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41997" y="24258165"/>
            <a:ext cx="21195983" cy="1093995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068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1374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206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274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343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412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4809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549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21952982" y="1714335"/>
            <a:ext cx="6812994" cy="3652597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14000" y="1714335"/>
            <a:ext cx="19934317" cy="3652597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910" y="27508442"/>
            <a:ext cx="25737979" cy="8502249"/>
          </a:xfrm>
        </p:spPr>
        <p:txBody>
          <a:bodyPr anchor="t"/>
          <a:lstStyle>
            <a:lvl1pPr algn="l">
              <a:defRPr sz="94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91910" y="18144083"/>
            <a:ext cx="25737979" cy="9364362"/>
          </a:xfrm>
        </p:spPr>
        <p:txBody>
          <a:bodyPr anchor="b"/>
          <a:lstStyle>
            <a:lvl1pPr marL="0" indent="0">
              <a:buNone/>
              <a:defRPr sz="4700">
                <a:solidFill>
                  <a:schemeClr val="tx1">
                    <a:tint val="75000"/>
                  </a:schemeClr>
                </a:solidFill>
              </a:defRPr>
            </a:lvl1pPr>
            <a:lvl2pPr marL="1068705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2pPr>
            <a:lvl3pPr marL="2137410" indent="0">
              <a:buNone/>
              <a:defRPr sz="3700">
                <a:solidFill>
                  <a:schemeClr val="tx1">
                    <a:tint val="75000"/>
                  </a:schemeClr>
                </a:solidFill>
              </a:defRPr>
            </a:lvl3pPr>
            <a:lvl4pPr marL="320611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4pPr>
            <a:lvl5pPr marL="427482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5pPr>
            <a:lvl6pPr marL="534352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6pPr>
            <a:lvl7pPr marL="641223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7pPr>
            <a:lvl8pPr marL="7480935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8pPr>
            <a:lvl9pPr marL="8549640" indent="0">
              <a:buNone/>
              <a:defRPr sz="3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13999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392320" y="9988661"/>
            <a:ext cx="13373656" cy="28251650"/>
          </a:xfrm>
        </p:spPr>
        <p:txBody>
          <a:bodyPr/>
          <a:lstStyle>
            <a:lvl1pPr>
              <a:defRPr sz="6500"/>
            </a:lvl1pPr>
            <a:lvl2pPr>
              <a:defRPr sz="5600"/>
            </a:lvl2pPr>
            <a:lvl3pPr>
              <a:defRPr sz="4700"/>
            </a:lvl3pPr>
            <a:lvl4pPr>
              <a:defRPr sz="4200"/>
            </a:lvl4pPr>
            <a:lvl5pPr>
              <a:defRPr sz="4200"/>
            </a:lvl5pPr>
            <a:lvl6pPr>
              <a:defRPr sz="4200"/>
            </a:lvl6pPr>
            <a:lvl7pPr>
              <a:defRPr sz="4200"/>
            </a:lvl7pPr>
            <a:lvl8pPr>
              <a:defRPr sz="4200"/>
            </a:lvl8pPr>
            <a:lvl9pPr>
              <a:defRPr sz="4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582372"/>
            <a:ext cx="13378914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13999" y="13575851"/>
            <a:ext cx="13378914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5381808" y="9582372"/>
            <a:ext cx="13384170" cy="3993479"/>
          </a:xfrm>
        </p:spPr>
        <p:txBody>
          <a:bodyPr anchor="b"/>
          <a:lstStyle>
            <a:lvl1pPr marL="0" indent="0">
              <a:buNone/>
              <a:defRPr sz="5600" b="1"/>
            </a:lvl1pPr>
            <a:lvl2pPr marL="1068705" indent="0">
              <a:buNone/>
              <a:defRPr sz="4700" b="1"/>
            </a:lvl2pPr>
            <a:lvl3pPr marL="2137410" indent="0">
              <a:buNone/>
              <a:defRPr sz="4200" b="1"/>
            </a:lvl3pPr>
            <a:lvl4pPr marL="3206115" indent="0">
              <a:buNone/>
              <a:defRPr sz="3700" b="1"/>
            </a:lvl4pPr>
            <a:lvl5pPr marL="4274820" indent="0">
              <a:buNone/>
              <a:defRPr sz="3700" b="1"/>
            </a:lvl5pPr>
            <a:lvl6pPr marL="5343525" indent="0">
              <a:buNone/>
              <a:defRPr sz="3700" b="1"/>
            </a:lvl6pPr>
            <a:lvl7pPr marL="6412230" indent="0">
              <a:buNone/>
              <a:defRPr sz="3700" b="1"/>
            </a:lvl7pPr>
            <a:lvl8pPr marL="7480935" indent="0">
              <a:buNone/>
              <a:defRPr sz="3700" b="1"/>
            </a:lvl8pPr>
            <a:lvl9pPr marL="8549640" indent="0">
              <a:buNone/>
              <a:defRPr sz="37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5381808" y="13575851"/>
            <a:ext cx="13384170" cy="24664451"/>
          </a:xfrm>
        </p:spPr>
        <p:txBody>
          <a:bodyPr/>
          <a:lstStyle>
            <a:lvl1pPr>
              <a:defRPr sz="5600"/>
            </a:lvl1pPr>
            <a:lvl2pPr>
              <a:defRPr sz="4700"/>
            </a:lvl2pPr>
            <a:lvl3pPr>
              <a:defRPr sz="4200"/>
            </a:lvl3pPr>
            <a:lvl4pPr>
              <a:defRPr sz="3700"/>
            </a:lvl4pPr>
            <a:lvl5pPr>
              <a:defRPr sz="3700"/>
            </a:lvl5pPr>
            <a:lvl6pPr>
              <a:defRPr sz="3700"/>
            </a:lvl6pPr>
            <a:lvl7pPr>
              <a:defRPr sz="3700"/>
            </a:lvl7pPr>
            <a:lvl8pPr>
              <a:defRPr sz="3700"/>
            </a:lvl8pPr>
            <a:lvl9pPr>
              <a:defRPr sz="3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14001" y="1704415"/>
            <a:ext cx="9961903" cy="7253667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838630" y="1704423"/>
            <a:ext cx="16927347" cy="36535888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600"/>
            </a:lvl3pPr>
            <a:lvl4pPr>
              <a:defRPr sz="4700"/>
            </a:lvl4pPr>
            <a:lvl5pPr>
              <a:defRPr sz="4700"/>
            </a:lvl5pPr>
            <a:lvl6pPr>
              <a:defRPr sz="4700"/>
            </a:lvl6pPr>
            <a:lvl7pPr>
              <a:defRPr sz="4700"/>
            </a:lvl7pPr>
            <a:lvl8pPr>
              <a:defRPr sz="4700"/>
            </a:lvl8pPr>
            <a:lvl9pPr>
              <a:defRPr sz="4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14001" y="8958085"/>
            <a:ext cx="9961903" cy="29282221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5088" y="29965973"/>
            <a:ext cx="18167985" cy="3537652"/>
          </a:xfrm>
        </p:spPr>
        <p:txBody>
          <a:bodyPr anchor="b"/>
          <a:lstStyle>
            <a:lvl1pPr algn="l">
              <a:defRPr sz="47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935088" y="3825024"/>
            <a:ext cx="18167985" cy="25685116"/>
          </a:xfrm>
        </p:spPr>
        <p:txBody>
          <a:bodyPr/>
          <a:lstStyle>
            <a:lvl1pPr marL="0" indent="0">
              <a:buNone/>
              <a:defRPr sz="7500"/>
            </a:lvl1pPr>
            <a:lvl2pPr marL="1068705" indent="0">
              <a:buNone/>
              <a:defRPr sz="6500"/>
            </a:lvl2pPr>
            <a:lvl3pPr marL="2137410" indent="0">
              <a:buNone/>
              <a:defRPr sz="5600"/>
            </a:lvl3pPr>
            <a:lvl4pPr marL="3206115" indent="0">
              <a:buNone/>
              <a:defRPr sz="4700"/>
            </a:lvl4pPr>
            <a:lvl5pPr marL="4274820" indent="0">
              <a:buNone/>
              <a:defRPr sz="4700"/>
            </a:lvl5pPr>
            <a:lvl6pPr marL="5343525" indent="0">
              <a:buNone/>
              <a:defRPr sz="4700"/>
            </a:lvl6pPr>
            <a:lvl7pPr marL="6412230" indent="0">
              <a:buNone/>
              <a:defRPr sz="4700"/>
            </a:lvl7pPr>
            <a:lvl8pPr marL="7480935" indent="0">
              <a:buNone/>
              <a:defRPr sz="4700"/>
            </a:lvl8pPr>
            <a:lvl9pPr marL="8549640" indent="0">
              <a:buNone/>
              <a:defRPr sz="47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935088" y="33503619"/>
            <a:ext cx="18167985" cy="5024056"/>
          </a:xfrm>
        </p:spPr>
        <p:txBody>
          <a:bodyPr/>
          <a:lstStyle>
            <a:lvl1pPr marL="0" indent="0">
              <a:buNone/>
              <a:defRPr sz="3300"/>
            </a:lvl1pPr>
            <a:lvl2pPr marL="1068705" indent="0">
              <a:buNone/>
              <a:defRPr sz="2800"/>
            </a:lvl2pPr>
            <a:lvl3pPr marL="2137410" indent="0">
              <a:buNone/>
              <a:defRPr sz="2300"/>
            </a:lvl3pPr>
            <a:lvl4pPr marL="3206115" indent="0">
              <a:buNone/>
              <a:defRPr sz="2100"/>
            </a:lvl4pPr>
            <a:lvl5pPr marL="4274820" indent="0">
              <a:buNone/>
              <a:defRPr sz="2100"/>
            </a:lvl5pPr>
            <a:lvl6pPr marL="5343525" indent="0">
              <a:buNone/>
              <a:defRPr sz="2100"/>
            </a:lvl6pPr>
            <a:lvl7pPr marL="6412230" indent="0">
              <a:buNone/>
              <a:defRPr sz="2100"/>
            </a:lvl7pPr>
            <a:lvl8pPr marL="7480935" indent="0">
              <a:buNone/>
              <a:defRPr sz="2100"/>
            </a:lvl8pPr>
            <a:lvl9pPr marL="8549640" indent="0">
              <a:buNone/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513999" y="1714329"/>
            <a:ext cx="27251978" cy="7134756"/>
          </a:xfrm>
          <a:prstGeom prst="rect">
            <a:avLst/>
          </a:prstGeom>
        </p:spPr>
        <p:txBody>
          <a:bodyPr vert="horz" lIns="213741" tIns="106871" rIns="213741" bIns="106871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13999" y="9988661"/>
            <a:ext cx="27251978" cy="28251650"/>
          </a:xfrm>
          <a:prstGeom prst="rect">
            <a:avLst/>
          </a:prstGeom>
        </p:spPr>
        <p:txBody>
          <a:bodyPr vert="horz" lIns="213741" tIns="106871" rIns="213741" bIns="106871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51399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2014/8/10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345659" y="39677169"/>
            <a:ext cx="9588659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1700649" y="39677169"/>
            <a:ext cx="7065328" cy="2279158"/>
          </a:xfrm>
          <a:prstGeom prst="rect">
            <a:avLst/>
          </a:prstGeom>
        </p:spPr>
        <p:txBody>
          <a:bodyPr vert="horz" lIns="213741" tIns="106871" rIns="213741" bIns="106871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37410" rtl="0" eaLnBrk="1" latinLnBrk="0" hangingPunct="1">
        <a:spcBef>
          <a:spcPct val="0"/>
        </a:spcBef>
        <a:buNone/>
        <a:defRPr sz="10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01529" indent="-801529" algn="l" defTabSz="2137410" rtl="0" eaLnBrk="1" latinLnBrk="0" hangingPunct="1">
        <a:spcBef>
          <a:spcPct val="20000"/>
        </a:spcBef>
        <a:buFont typeface="Arial" pitchFamily="34" charset="0"/>
        <a:buChar char="•"/>
        <a:defRPr sz="7500" kern="1200">
          <a:solidFill>
            <a:schemeClr val="tx1"/>
          </a:solidFill>
          <a:latin typeface="+mn-lt"/>
          <a:ea typeface="+mn-ea"/>
          <a:cs typeface="+mn-cs"/>
        </a:defRPr>
      </a:lvl1pPr>
      <a:lvl2pPr marL="1736646" indent="-667941" algn="l" defTabSz="2137410" rtl="0" eaLnBrk="1" latinLnBrk="0" hangingPunct="1">
        <a:spcBef>
          <a:spcPct val="20000"/>
        </a:spcBef>
        <a:buFont typeface="Arial" pitchFamily="34" charset="0"/>
        <a:buChar char="–"/>
        <a:defRPr sz="6500" kern="1200">
          <a:solidFill>
            <a:schemeClr val="tx1"/>
          </a:solidFill>
          <a:latin typeface="+mn-lt"/>
          <a:ea typeface="+mn-ea"/>
          <a:cs typeface="+mn-cs"/>
        </a:defRPr>
      </a:lvl2pPr>
      <a:lvl3pPr marL="267176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3740468" indent="-534353" algn="l" defTabSz="2137410" rtl="0" eaLnBrk="1" latinLnBrk="0" hangingPunct="1">
        <a:spcBef>
          <a:spcPct val="20000"/>
        </a:spcBef>
        <a:buFont typeface="Arial" pitchFamily="34" charset="0"/>
        <a:buChar char="–"/>
        <a:defRPr sz="4700" kern="1200">
          <a:solidFill>
            <a:schemeClr val="tx1"/>
          </a:solidFill>
          <a:latin typeface="+mn-lt"/>
          <a:ea typeface="+mn-ea"/>
          <a:cs typeface="+mn-cs"/>
        </a:defRPr>
      </a:lvl4pPr>
      <a:lvl5pPr marL="4809173" indent="-534353" algn="l" defTabSz="2137410" rtl="0" eaLnBrk="1" latinLnBrk="0" hangingPunct="1">
        <a:spcBef>
          <a:spcPct val="20000"/>
        </a:spcBef>
        <a:buFont typeface="Arial" pitchFamily="34" charset="0"/>
        <a:buChar char="»"/>
        <a:defRPr sz="4700" kern="1200">
          <a:solidFill>
            <a:schemeClr val="tx1"/>
          </a:solidFill>
          <a:latin typeface="+mn-lt"/>
          <a:ea typeface="+mn-ea"/>
          <a:cs typeface="+mn-cs"/>
        </a:defRPr>
      </a:lvl5pPr>
      <a:lvl6pPr marL="587787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6pPr>
      <a:lvl7pPr marL="694658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7pPr>
      <a:lvl8pPr marL="8015288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8pPr>
      <a:lvl9pPr marL="9083993" indent="-534353" algn="l" defTabSz="2137410" rtl="0" eaLnBrk="1" latinLnBrk="0" hangingPunct="1">
        <a:spcBef>
          <a:spcPct val="20000"/>
        </a:spcBef>
        <a:buFont typeface="Arial" pitchFamily="34" charset="0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6870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2pPr>
      <a:lvl3pPr marL="213741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3pPr>
      <a:lvl4pPr marL="320611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427482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534352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6pPr>
      <a:lvl7pPr marL="641223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7pPr>
      <a:lvl8pPr marL="7480935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algn="l" defTabSz="2137410" rtl="0" eaLnBrk="1" latinLnBrk="0" hangingPunct="1">
        <a:defRPr sz="4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12" y="19318307"/>
            <a:ext cx="13338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8426" y="20808675"/>
            <a:ext cx="13338535" cy="130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 rot="21090970">
            <a:off x="4957301" y="236012"/>
            <a:ext cx="2100639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0" b="1" dirty="0" smtClean="0">
                <a:solidFill>
                  <a:srgbClr val="E6D6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FEMA</a:t>
            </a:r>
            <a:endParaRPr lang="zh-CN" altLang="en-US" sz="36000" b="1" dirty="0">
              <a:solidFill>
                <a:srgbClr val="E6D6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541272" y="464712"/>
            <a:ext cx="27251978" cy="5490494"/>
          </a:xfrm>
        </p:spPr>
        <p:txBody>
          <a:bodyPr>
            <a:normAutofit fontScale="90000"/>
          </a:bodyPr>
          <a:lstStyle/>
          <a:p>
            <a:r>
              <a:rPr lang="en-US" altLang="zh-CN" sz="10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FEMA: Flexible Evolutionary Multi-faceted Analysis for Dynamic Behavior Pattern Discovery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Peng Cui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Fei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Wang</a:t>
            </a:r>
            <a:r>
              <a:rPr lang="en-US" altLang="zh-CN" sz="5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Xinran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Xu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Wenwu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Zhu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5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Shiqiang</a:t>
            </a:r>
            <a:r>
              <a:rPr lang="en-US" altLang="zh-CN" sz="5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Yang</a:t>
            </a:r>
            <a:r>
              <a:rPr lang="en-US" altLang="zh-CN" sz="5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  <a:t/>
            </a:r>
            <a:br>
              <a:rPr lang="en-US" altLang="zh-CN" sz="6000" dirty="0" smtClean="0"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Technology, Tsinghua University, Beijing, China</a:t>
            </a:r>
            <a:b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IBM T. J. Watson Research Center, Yorktown Heights, NY, USA</a:t>
            </a:r>
            <a:endParaRPr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C:\Users\meng\Desktop\tsinghua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603" y="2424589"/>
            <a:ext cx="2880000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连接符 6"/>
          <p:cNvCxnSpPr/>
          <p:nvPr/>
        </p:nvCxnSpPr>
        <p:spPr>
          <a:xfrm>
            <a:off x="522363" y="5955206"/>
            <a:ext cx="29379264" cy="0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837624" y="6331255"/>
            <a:ext cx="13839427" cy="1197312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and Goals</a:t>
            </a:r>
          </a:p>
          <a:p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08565" y="18578669"/>
            <a:ext cx="13897544" cy="1506695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 Behavior Modeling</a:t>
            </a: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54255" y="33933654"/>
            <a:ext cx="13922796" cy="8166924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Solutions</a:t>
            </a:r>
          </a:p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C1: High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Sparsity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high-order tensors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S1: </a:t>
            </a:r>
            <a:r>
              <a:rPr lang="en-US" altLang="zh-CN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Auxiliary knowledge from regularizations</a:t>
            </a:r>
          </a:p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C2: High Complexity -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long sequence of tensors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S2: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Update </a:t>
            </a:r>
            <a:r>
              <a:rPr lang="en-US" altLang="zh-CN" sz="4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 matrices with new coming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5720558" y="6331258"/>
            <a:ext cx="13965045" cy="15783587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and </a:t>
            </a:r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720557" y="22499566"/>
            <a:ext cx="13965045" cy="17080733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4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</a:p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Leveraging Multi-faceted Info</a:t>
            </a: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Leveraging Flexible Regularizations</a:t>
            </a: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4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b="1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48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zh-CN" altLang="en-US" sz="4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连接符 39"/>
          <p:cNvCxnSpPr>
            <a:endCxn id="4" idx="2"/>
          </p:cNvCxnSpPr>
          <p:nvPr/>
        </p:nvCxnSpPr>
        <p:spPr>
          <a:xfrm flipV="1">
            <a:off x="15167261" y="5955206"/>
            <a:ext cx="0" cy="36145372"/>
          </a:xfrm>
          <a:prstGeom prst="line">
            <a:avLst/>
          </a:prstGeom>
          <a:ln w="127000">
            <a:solidFill>
              <a:srgbClr val="7030A0">
                <a:alpha val="50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5720557" y="39940338"/>
            <a:ext cx="13965046" cy="2160240"/>
          </a:xfrm>
          <a:prstGeom prst="rect">
            <a:avLst/>
          </a:prstGeom>
          <a:noFill/>
          <a:ln w="63500">
            <a:prstDash val="dash"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4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</a:t>
            </a:r>
          </a:p>
          <a:p>
            <a:endParaRPr lang="en-US" altLang="zh-CN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lang="en-US" altLang="zh-CN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Meng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Jiang</a:t>
            </a:r>
          </a:p>
          <a:p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&lt;jm06@mails.tsinghua.edu.cn&gt;</a:t>
            </a:r>
          </a:p>
          <a:p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:\Users\meng\Desktop\mytsinghu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7021" y="40120458"/>
            <a:ext cx="359914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15" y="12361859"/>
            <a:ext cx="56496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071" y="1188532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215" y="11641779"/>
            <a:ext cx="56496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6"/>
          <p:cNvCxnSpPr>
            <a:stCxn id="44" idx="3"/>
            <a:endCxn id="45" idx="1"/>
          </p:cNvCxnSpPr>
          <p:nvPr/>
        </p:nvCxnSpPr>
        <p:spPr>
          <a:xfrm flipV="1">
            <a:off x="2232471" y="11916099"/>
            <a:ext cx="381744" cy="4264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0"/>
          <p:cNvCxnSpPr>
            <a:stCxn id="44" idx="3"/>
            <a:endCxn id="43" idx="1"/>
          </p:cNvCxnSpPr>
          <p:nvPr/>
        </p:nvCxnSpPr>
        <p:spPr>
          <a:xfrm>
            <a:off x="2232471" y="12342520"/>
            <a:ext cx="381744" cy="29365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11"/>
          <p:cNvSpPr/>
          <p:nvPr/>
        </p:nvSpPr>
        <p:spPr>
          <a:xfrm>
            <a:off x="3179183" y="11731433"/>
            <a:ext cx="17307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000" dirty="0" smtClean="0"/>
              <a:t>KDD’13</a:t>
            </a:r>
            <a:endParaRPr lang="en-US" sz="4000" dirty="0"/>
          </a:p>
        </p:txBody>
      </p:sp>
      <p:sp>
        <p:nvSpPr>
          <p:cNvPr id="50" name="Rectangle 14"/>
          <p:cNvSpPr/>
          <p:nvPr/>
        </p:nvSpPr>
        <p:spPr>
          <a:xfrm>
            <a:off x="3179183" y="12402871"/>
            <a:ext cx="17307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4000" dirty="0" smtClean="0"/>
              <a:t>KDD’14</a:t>
            </a:r>
            <a:endParaRPr lang="en-US" sz="4000" dirty="0"/>
          </a:p>
        </p:txBody>
      </p:sp>
      <p:pic>
        <p:nvPicPr>
          <p:cNvPr id="51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63" y="11893592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http://www.tutorialspoint.com/data_mining/images/dm-mini-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86" y="11893592"/>
            <a:ext cx="102741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Connector 22"/>
          <p:cNvCxnSpPr>
            <a:stCxn id="51" idx="3"/>
          </p:cNvCxnSpPr>
          <p:nvPr/>
        </p:nvCxnSpPr>
        <p:spPr>
          <a:xfrm>
            <a:off x="7402663" y="12350792"/>
            <a:ext cx="63032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http://www.epsom-ewell.gov.uk/NR/rdonlyres/5B6D440B-879D-40DC-8F93-B207CA838851/0/paper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8997" y="12085376"/>
            <a:ext cx="564968" cy="53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s://wikis.tamu.edu/download/attachments/16974660/book.jpg?version=2&amp;modificationDate=12905243930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267" y="11908432"/>
            <a:ext cx="914400" cy="89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Connector 28"/>
          <p:cNvCxnSpPr>
            <a:stCxn id="57" idx="3"/>
            <a:endCxn id="55" idx="1"/>
          </p:cNvCxnSpPr>
          <p:nvPr/>
        </p:nvCxnSpPr>
        <p:spPr>
          <a:xfrm flipV="1">
            <a:off x="12346667" y="12355244"/>
            <a:ext cx="652330" cy="296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1"/>
          <p:cNvSpPr/>
          <p:nvPr/>
        </p:nvSpPr>
        <p:spPr>
          <a:xfrm>
            <a:off x="12466686" y="11819541"/>
            <a:ext cx="421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 smtClean="0"/>
              <a:t>?</a:t>
            </a:r>
            <a:endParaRPr lang="en-US" sz="4000" dirty="0"/>
          </a:p>
        </p:txBody>
      </p:sp>
      <p:grpSp>
        <p:nvGrpSpPr>
          <p:cNvPr id="60" name="组合 59"/>
          <p:cNvGrpSpPr/>
          <p:nvPr/>
        </p:nvGrpSpPr>
        <p:grpSpPr>
          <a:xfrm>
            <a:off x="1337762" y="7526954"/>
            <a:ext cx="3240000" cy="3942754"/>
            <a:chOff x="7233" y="0"/>
            <a:chExt cx="2161877" cy="3657600"/>
          </a:xfrm>
        </p:grpSpPr>
        <p:sp>
          <p:nvSpPr>
            <p:cNvPr id="61" name="圆角矩形 60"/>
            <p:cNvSpPr/>
            <p:nvPr/>
          </p:nvSpPr>
          <p:spPr>
            <a:xfrm>
              <a:off x="7233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圆角矩形 4"/>
            <p:cNvSpPr/>
            <p:nvPr/>
          </p:nvSpPr>
          <p:spPr>
            <a:xfrm>
              <a:off x="70552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b="1" kern="1200" dirty="0" smtClean="0"/>
                <a:t>Modeling</a:t>
              </a:r>
            </a:p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4000" kern="1200" dirty="0" smtClean="0"/>
                <a:t>How to formulate human behavior?</a:t>
              </a:r>
              <a:endParaRPr lang="en-US" sz="4000" kern="1200" dirty="0" smtClean="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909987" y="10046954"/>
            <a:ext cx="1080000" cy="720000"/>
            <a:chOff x="2385298" y="1560727"/>
            <a:chExt cx="458317" cy="536145"/>
          </a:xfrm>
        </p:grpSpPr>
        <p:sp>
          <p:nvSpPr>
            <p:cNvPr id="64" name="右箭头 63"/>
            <p:cNvSpPr/>
            <p:nvPr/>
          </p:nvSpPr>
          <p:spPr>
            <a:xfrm>
              <a:off x="2385298" y="1560727"/>
              <a:ext cx="458317" cy="5361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5" name="右箭头 6"/>
            <p:cNvSpPr/>
            <p:nvPr/>
          </p:nvSpPr>
          <p:spPr>
            <a:xfrm>
              <a:off x="2385298" y="1667956"/>
              <a:ext cx="320822" cy="321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134147" y="7526954"/>
            <a:ext cx="3240000" cy="3942754"/>
            <a:chOff x="3033861" y="0"/>
            <a:chExt cx="2161877" cy="3657600"/>
          </a:xfrm>
        </p:grpSpPr>
        <p:sp>
          <p:nvSpPr>
            <p:cNvPr id="67" name="圆角矩形 66"/>
            <p:cNvSpPr/>
            <p:nvPr/>
          </p:nvSpPr>
          <p:spPr>
            <a:xfrm>
              <a:off x="3033861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6198687"/>
                <a:satOff val="9275"/>
                <a:lumOff val="-10392"/>
                <a:alphaOff val="0"/>
              </a:schemeClr>
            </a:fillRef>
            <a:effectRef idx="2">
              <a:schemeClr val="accent5">
                <a:hueOff val="-6198687"/>
                <a:satOff val="9275"/>
                <a:lumOff val="-1039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圆角矩形 8"/>
            <p:cNvSpPr/>
            <p:nvPr/>
          </p:nvSpPr>
          <p:spPr>
            <a:xfrm>
              <a:off x="3097180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b="1" kern="1200" dirty="0" smtClean="0"/>
                <a:t>Pattern</a:t>
              </a:r>
              <a:r>
                <a:rPr lang="en-US" sz="4000" kern="1200" dirty="0" smtClean="0"/>
                <a:t> </a:t>
              </a:r>
              <a:r>
                <a:rPr lang="en-US" sz="4000" b="1" kern="1200" dirty="0" smtClean="0"/>
                <a:t>discovery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/>
                <a:t>How to understand human behavior?</a:t>
              </a:r>
              <a:endParaRPr lang="en-US" sz="4000" kern="1200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729975" y="10014314"/>
            <a:ext cx="1080000" cy="720000"/>
            <a:chOff x="5411926" y="1560727"/>
            <a:chExt cx="458317" cy="536145"/>
          </a:xfrm>
        </p:grpSpPr>
        <p:sp>
          <p:nvSpPr>
            <p:cNvPr id="70" name="右箭头 69"/>
            <p:cNvSpPr/>
            <p:nvPr/>
          </p:nvSpPr>
          <p:spPr>
            <a:xfrm>
              <a:off x="5411926" y="1560727"/>
              <a:ext cx="458317" cy="536145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2397374"/>
                <a:satOff val="18550"/>
                <a:lumOff val="-20783"/>
                <a:alphaOff val="0"/>
              </a:schemeClr>
            </a:fillRef>
            <a:effectRef idx="2">
              <a:schemeClr val="accent5">
                <a:hueOff val="-12397374"/>
                <a:satOff val="18550"/>
                <a:lumOff val="-207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1" name="右箭头 10"/>
            <p:cNvSpPr/>
            <p:nvPr/>
          </p:nvSpPr>
          <p:spPr>
            <a:xfrm>
              <a:off x="5411926" y="1667956"/>
              <a:ext cx="320822" cy="3216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000" kern="12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0967790" y="7526954"/>
            <a:ext cx="3240000" cy="3942754"/>
            <a:chOff x="6060489" y="0"/>
            <a:chExt cx="2161877" cy="3657600"/>
          </a:xfrm>
        </p:grpSpPr>
        <p:sp>
          <p:nvSpPr>
            <p:cNvPr id="73" name="圆角矩形 72"/>
            <p:cNvSpPr/>
            <p:nvPr/>
          </p:nvSpPr>
          <p:spPr>
            <a:xfrm>
              <a:off x="6060489" y="0"/>
              <a:ext cx="2161877" cy="3657600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hueOff val="-12397374"/>
                <a:satOff val="18550"/>
                <a:lumOff val="-20783"/>
                <a:alphaOff val="0"/>
              </a:schemeClr>
            </a:fillRef>
            <a:effectRef idx="2">
              <a:schemeClr val="accent5">
                <a:hueOff val="-12397374"/>
                <a:satOff val="18550"/>
                <a:lumOff val="-2078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4" name="圆角矩形 12"/>
            <p:cNvSpPr/>
            <p:nvPr/>
          </p:nvSpPr>
          <p:spPr>
            <a:xfrm>
              <a:off x="6123808" y="63319"/>
              <a:ext cx="2035239" cy="35309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b="1" kern="1200" dirty="0" smtClean="0"/>
                <a:t>Prediction</a:t>
              </a:r>
            </a:p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000" kern="1200" dirty="0" smtClean="0"/>
                <a:t>What is the missing human behavior?</a:t>
              </a:r>
              <a:endParaRPr lang="en-US" sz="4000" kern="1200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1330258" y="13238299"/>
            <a:ext cx="1277513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Given: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data sequence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Find: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analysis framework that fast and best </a:t>
            </a:r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discovers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patterns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G1.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the human behavior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G2.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 the hidden patterns</a:t>
            </a:r>
          </a:p>
          <a:p>
            <a:r>
              <a:rPr lang="en-US" altLang="zh-C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G3. </a:t>
            </a:r>
            <a:r>
              <a:rPr lang="en-US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 the missing behavior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12" y="7387048"/>
            <a:ext cx="13338535" cy="992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19265665" y="17314537"/>
            <a:ext cx="66859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Tensor Perturbation Theory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9601173" y="18578669"/>
            <a:ext cx="620381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Approximation Algorithm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20517224" y="20214676"/>
            <a:ext cx="43717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Bound Guarantee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8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11" y="18030090"/>
            <a:ext cx="13338535" cy="548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772" y="26012774"/>
            <a:ext cx="12794749" cy="736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505" y="20341046"/>
            <a:ext cx="6120000" cy="138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3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05" y="22452371"/>
            <a:ext cx="6480000" cy="3386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14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8753" y="22452371"/>
            <a:ext cx="6544682" cy="173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094" y="24191574"/>
            <a:ext cx="6480000" cy="17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116" y="20341046"/>
            <a:ext cx="7003956" cy="138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44"/>
          <p:cNvCxnSpPr/>
          <p:nvPr/>
        </p:nvCxnSpPr>
        <p:spPr>
          <a:xfrm>
            <a:off x="7525086" y="20378406"/>
            <a:ext cx="0" cy="135171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3204394" y="19571605"/>
            <a:ext cx="87126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Behavior: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Multi-faceted information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1" name="直接连接符 150"/>
          <p:cNvCxnSpPr/>
          <p:nvPr/>
        </p:nvCxnSpPr>
        <p:spPr>
          <a:xfrm>
            <a:off x="7537379" y="22452371"/>
            <a:ext cx="0" cy="346339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>
            <a:off x="3262124" y="21730125"/>
            <a:ext cx="48077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Behavior: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Dynamic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773" y="38278225"/>
            <a:ext cx="47815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0401" y="37634208"/>
            <a:ext cx="4124325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下箭头 46"/>
          <p:cNvSpPr/>
          <p:nvPr/>
        </p:nvSpPr>
        <p:spPr>
          <a:xfrm rot="16200000">
            <a:off x="7340336" y="39195072"/>
            <a:ext cx="754976" cy="116452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3011" y="32087926"/>
            <a:ext cx="4500000" cy="3321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8747" y="32070886"/>
            <a:ext cx="4500000" cy="338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Picture 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1784" y="32029541"/>
            <a:ext cx="4500000" cy="3409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Picture 2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904" y="36131424"/>
            <a:ext cx="4500000" cy="326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Picture 2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5803" y="36131424"/>
            <a:ext cx="4500000" cy="32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6" name="直接连接符 165"/>
          <p:cNvCxnSpPr>
            <a:stCxn id="39" idx="1"/>
            <a:endCxn id="39" idx="3"/>
          </p:cNvCxnSpPr>
          <p:nvPr/>
        </p:nvCxnSpPr>
        <p:spPr>
          <a:xfrm>
            <a:off x="15720557" y="31039933"/>
            <a:ext cx="13965045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矩形 168"/>
          <p:cNvSpPr/>
          <p:nvPr/>
        </p:nvSpPr>
        <p:spPr>
          <a:xfrm>
            <a:off x="15921474" y="31301445"/>
            <a:ext cx="137524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Academic Search: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Author, Affiliation, Keyword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16504208" y="35361983"/>
            <a:ext cx="125869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Tencent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Weibo</a:t>
            </a:r>
            <a:r>
              <a:rPr lang="en-US" altLang="zh-CN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User-who-@, User-who-@</a:t>
            </a:r>
            <a:r>
              <a:rPr lang="en-US" altLang="zh-CN" sz="44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altLang="zh-CN" sz="4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Word</a:t>
            </a:r>
            <a:endParaRPr lang="en-US" altLang="zh-CN" sz="4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1566" y="24191574"/>
            <a:ext cx="4587181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" name="Picture 3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705" y="24191574"/>
            <a:ext cx="4506602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" name="Picture 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3926" y="27885302"/>
            <a:ext cx="4340093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8" name="Picture 3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522" y="27885302"/>
            <a:ext cx="4517785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9" name="直接连接符 178"/>
          <p:cNvCxnSpPr/>
          <p:nvPr/>
        </p:nvCxnSpPr>
        <p:spPr>
          <a:xfrm>
            <a:off x="25200490" y="23708518"/>
            <a:ext cx="0" cy="705678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6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7744" y="24412612"/>
            <a:ext cx="4069217" cy="611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3" name="矩形 182"/>
          <p:cNvSpPr/>
          <p:nvPr/>
        </p:nvSpPr>
        <p:spPr>
          <a:xfrm>
            <a:off x="25335040" y="23643171"/>
            <a:ext cx="4310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Efficiency &amp; Loss</a:t>
            </a:r>
            <a:endParaRPr lang="en-US" altLang="zh-C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50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57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172</Words>
  <Application>Microsoft Office PowerPoint</Application>
  <PresentationFormat>自定义</PresentationFormat>
  <Paragraphs>112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FEMA: Flexible Evolutionary Multi-faceted Analysis for Dynamic Behavior Pattern Discovery Meng Jiang1, Peng Cui1, Fei Wang2, Xinran Xu1, Wenwu Zhu1, Shiqiang Yang1 1 Department of Computer Science and Technology, Tsinghua University, Beijing, China 2 IBM T. J. Watson Research Center, Yorktown Heights, NY, USA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</cp:lastModifiedBy>
  <cp:revision>426</cp:revision>
  <cp:lastPrinted>2014-03-19T12:29:27Z</cp:lastPrinted>
  <dcterms:created xsi:type="dcterms:W3CDTF">2014-03-19T06:39:49Z</dcterms:created>
  <dcterms:modified xsi:type="dcterms:W3CDTF">2014-08-10T11:57:11Z</dcterms:modified>
</cp:coreProperties>
</file>